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2" r:id="rId2"/>
    <p:sldId id="264" r:id="rId3"/>
    <p:sldId id="260" r:id="rId4"/>
    <p:sldId id="261" r:id="rId5"/>
  </p:sldIdLst>
  <p:sldSz cx="18288000" cy="10972800"/>
  <p:notesSz cx="6858000" cy="9144000"/>
  <p:defaultTextStyle>
    <a:defPPr>
      <a:defRPr lang="en-US"/>
    </a:defPPr>
    <a:lvl1pPr marL="0" algn="l" defTabSz="1316605" rtl="0" eaLnBrk="1" latinLnBrk="0" hangingPunct="1">
      <a:defRPr sz="2592" kern="1200">
        <a:solidFill>
          <a:schemeClr val="tx1"/>
        </a:solidFill>
        <a:latin typeface="+mn-lt"/>
        <a:ea typeface="+mn-ea"/>
        <a:cs typeface="+mn-cs"/>
      </a:defRPr>
    </a:lvl1pPr>
    <a:lvl2pPr marL="658303" algn="l" defTabSz="1316605" rtl="0" eaLnBrk="1" latinLnBrk="0" hangingPunct="1">
      <a:defRPr sz="2592" kern="1200">
        <a:solidFill>
          <a:schemeClr val="tx1"/>
        </a:solidFill>
        <a:latin typeface="+mn-lt"/>
        <a:ea typeface="+mn-ea"/>
        <a:cs typeface="+mn-cs"/>
      </a:defRPr>
    </a:lvl2pPr>
    <a:lvl3pPr marL="1316605" algn="l" defTabSz="1316605" rtl="0" eaLnBrk="1" latinLnBrk="0" hangingPunct="1">
      <a:defRPr sz="2592" kern="1200">
        <a:solidFill>
          <a:schemeClr val="tx1"/>
        </a:solidFill>
        <a:latin typeface="+mn-lt"/>
        <a:ea typeface="+mn-ea"/>
        <a:cs typeface="+mn-cs"/>
      </a:defRPr>
    </a:lvl3pPr>
    <a:lvl4pPr marL="1974908" algn="l" defTabSz="1316605" rtl="0" eaLnBrk="1" latinLnBrk="0" hangingPunct="1">
      <a:defRPr sz="2592" kern="1200">
        <a:solidFill>
          <a:schemeClr val="tx1"/>
        </a:solidFill>
        <a:latin typeface="+mn-lt"/>
        <a:ea typeface="+mn-ea"/>
        <a:cs typeface="+mn-cs"/>
      </a:defRPr>
    </a:lvl4pPr>
    <a:lvl5pPr marL="2633209" algn="l" defTabSz="1316605" rtl="0" eaLnBrk="1" latinLnBrk="0" hangingPunct="1">
      <a:defRPr sz="2592" kern="1200">
        <a:solidFill>
          <a:schemeClr val="tx1"/>
        </a:solidFill>
        <a:latin typeface="+mn-lt"/>
        <a:ea typeface="+mn-ea"/>
        <a:cs typeface="+mn-cs"/>
      </a:defRPr>
    </a:lvl5pPr>
    <a:lvl6pPr marL="3291512" algn="l" defTabSz="1316605" rtl="0" eaLnBrk="1" latinLnBrk="0" hangingPunct="1">
      <a:defRPr sz="2592" kern="1200">
        <a:solidFill>
          <a:schemeClr val="tx1"/>
        </a:solidFill>
        <a:latin typeface="+mn-lt"/>
        <a:ea typeface="+mn-ea"/>
        <a:cs typeface="+mn-cs"/>
      </a:defRPr>
    </a:lvl6pPr>
    <a:lvl7pPr marL="3949814" algn="l" defTabSz="1316605" rtl="0" eaLnBrk="1" latinLnBrk="0" hangingPunct="1">
      <a:defRPr sz="2592" kern="1200">
        <a:solidFill>
          <a:schemeClr val="tx1"/>
        </a:solidFill>
        <a:latin typeface="+mn-lt"/>
        <a:ea typeface="+mn-ea"/>
        <a:cs typeface="+mn-cs"/>
      </a:defRPr>
    </a:lvl7pPr>
    <a:lvl8pPr marL="4608117" algn="l" defTabSz="1316605" rtl="0" eaLnBrk="1" latinLnBrk="0" hangingPunct="1">
      <a:defRPr sz="2592" kern="1200">
        <a:solidFill>
          <a:schemeClr val="tx1"/>
        </a:solidFill>
        <a:latin typeface="+mn-lt"/>
        <a:ea typeface="+mn-ea"/>
        <a:cs typeface="+mn-cs"/>
      </a:defRPr>
    </a:lvl8pPr>
    <a:lvl9pPr marL="5266418" algn="l" defTabSz="1316605" rtl="0" eaLnBrk="1" latinLnBrk="0" hangingPunct="1">
      <a:defRPr sz="2592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8" d="100"/>
          <a:sy n="58" d="100"/>
        </p:scale>
        <p:origin x="-570" y="-102"/>
      </p:cViewPr>
      <p:guideLst>
        <p:guide orient="horz" pos="3456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832C73-8FB3-4F36-8B17-DB69495855CA}" type="doc">
      <dgm:prSet loTypeId="urn:microsoft.com/office/officeart/2005/8/layout/chevron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46F7783C-BC7F-4123-9ADC-8E33C35A753A}">
      <dgm:prSet phldrT="[Text]" custT="1"/>
      <dgm:spPr/>
      <dgm:t>
        <a:bodyPr/>
        <a:lstStyle/>
        <a:p>
          <a:r>
            <a:rPr lang="ka-GE" sz="2000" dirty="0" smtClean="0"/>
            <a:t>2018</a:t>
          </a:r>
          <a:endParaRPr lang="en-US" sz="2000" dirty="0"/>
        </a:p>
      </dgm:t>
    </dgm:pt>
    <dgm:pt modelId="{9DC1ED43-DB72-40F2-9135-A340D05E4314}" type="parTrans" cxnId="{5FCFC03A-1624-49A0-8AC8-D900AA20536E}">
      <dgm:prSet/>
      <dgm:spPr/>
      <dgm:t>
        <a:bodyPr/>
        <a:lstStyle/>
        <a:p>
          <a:endParaRPr lang="en-US" sz="2000"/>
        </a:p>
      </dgm:t>
    </dgm:pt>
    <dgm:pt modelId="{A74B1244-A4CF-4460-8FE7-6415D3112B6B}" type="sibTrans" cxnId="{5FCFC03A-1624-49A0-8AC8-D900AA20536E}">
      <dgm:prSet/>
      <dgm:spPr/>
      <dgm:t>
        <a:bodyPr/>
        <a:lstStyle/>
        <a:p>
          <a:endParaRPr lang="en-US" sz="2000"/>
        </a:p>
      </dgm:t>
    </dgm:pt>
    <dgm:pt modelId="{B6079F03-949D-4177-956E-6654C503AFA9}">
      <dgm:prSet phldrT="[Text]" custT="1"/>
      <dgm:spPr/>
      <dgm:t>
        <a:bodyPr/>
        <a:lstStyle/>
        <a:p>
          <a:r>
            <a:rPr lang="ka-GE" sz="2000" dirty="0" smtClean="0"/>
            <a:t>2019</a:t>
          </a:r>
          <a:endParaRPr lang="en-US" sz="2000" dirty="0"/>
        </a:p>
      </dgm:t>
    </dgm:pt>
    <dgm:pt modelId="{0298EBED-F867-4048-B4B5-7CE9B039AB0C}" type="parTrans" cxnId="{7A20CBF0-4D76-40B2-8BFB-B62122431246}">
      <dgm:prSet/>
      <dgm:spPr/>
      <dgm:t>
        <a:bodyPr/>
        <a:lstStyle/>
        <a:p>
          <a:endParaRPr lang="en-US" sz="2000"/>
        </a:p>
      </dgm:t>
    </dgm:pt>
    <dgm:pt modelId="{7BCEEFE1-EC3F-49DD-9FF5-9A5746C0DDF5}" type="sibTrans" cxnId="{7A20CBF0-4D76-40B2-8BFB-B62122431246}">
      <dgm:prSet/>
      <dgm:spPr/>
      <dgm:t>
        <a:bodyPr/>
        <a:lstStyle/>
        <a:p>
          <a:endParaRPr lang="en-US" sz="2000"/>
        </a:p>
      </dgm:t>
    </dgm:pt>
    <dgm:pt modelId="{6B2FF2EB-A2C8-4A2B-BC40-346948054D2F}">
      <dgm:prSet phldrT="[Text]" custT="1"/>
      <dgm:spPr/>
      <dgm:t>
        <a:bodyPr/>
        <a:lstStyle/>
        <a:p>
          <a:r>
            <a:rPr lang="ka-GE" sz="2000" dirty="0" smtClean="0"/>
            <a:t>სტრატეგიული შესყიდვების სისტემის დანერგვის სტრატეგიის პროექტი და სამოქმედო გეგმა</a:t>
          </a:r>
          <a:endParaRPr lang="en-US" sz="2000" dirty="0"/>
        </a:p>
      </dgm:t>
    </dgm:pt>
    <dgm:pt modelId="{B3CEBA60-429C-43BD-9EBC-805B9321A770}" type="parTrans" cxnId="{6366F512-F364-4C4D-B29A-6485D1DD4637}">
      <dgm:prSet/>
      <dgm:spPr/>
      <dgm:t>
        <a:bodyPr/>
        <a:lstStyle/>
        <a:p>
          <a:endParaRPr lang="en-US" sz="2000"/>
        </a:p>
      </dgm:t>
    </dgm:pt>
    <dgm:pt modelId="{26863A96-B364-4C88-BDC8-B4486888F497}" type="sibTrans" cxnId="{6366F512-F364-4C4D-B29A-6485D1DD4637}">
      <dgm:prSet/>
      <dgm:spPr/>
      <dgm:t>
        <a:bodyPr/>
        <a:lstStyle/>
        <a:p>
          <a:endParaRPr lang="en-US" sz="2000"/>
        </a:p>
      </dgm:t>
    </dgm:pt>
    <dgm:pt modelId="{44DDEC31-DD6F-4379-9B7B-3044F2F222B9}">
      <dgm:prSet phldrT="[Text]" custT="1"/>
      <dgm:spPr/>
      <dgm:t>
        <a:bodyPr/>
        <a:lstStyle/>
        <a:p>
          <a:r>
            <a:rPr lang="ka-GE" sz="2000" dirty="0" smtClean="0"/>
            <a:t>სტრუქტურული ერთეულების სტანდარტული ოპერაციული პროცედურები</a:t>
          </a:r>
          <a:endParaRPr lang="en-US" sz="2000" dirty="0"/>
        </a:p>
      </dgm:t>
    </dgm:pt>
    <dgm:pt modelId="{F5F2F465-927B-4C46-988A-DD031D2B0A31}" type="parTrans" cxnId="{2A615280-8EF1-4370-B228-0AA721DC3BA6}">
      <dgm:prSet/>
      <dgm:spPr/>
      <dgm:t>
        <a:bodyPr/>
        <a:lstStyle/>
        <a:p>
          <a:endParaRPr lang="en-US" sz="2000"/>
        </a:p>
      </dgm:t>
    </dgm:pt>
    <dgm:pt modelId="{85350B1A-1FEA-4293-88F3-FC4E6A28D16F}" type="sibTrans" cxnId="{2A615280-8EF1-4370-B228-0AA721DC3BA6}">
      <dgm:prSet/>
      <dgm:spPr/>
      <dgm:t>
        <a:bodyPr/>
        <a:lstStyle/>
        <a:p>
          <a:endParaRPr lang="en-US" sz="2000"/>
        </a:p>
      </dgm:t>
    </dgm:pt>
    <dgm:pt modelId="{31A4F34B-E087-4B09-9441-A7C819926339}">
      <dgm:prSet phldrT="[Text]" custT="1"/>
      <dgm:spPr/>
      <dgm:t>
        <a:bodyPr/>
        <a:lstStyle/>
        <a:p>
          <a:r>
            <a:rPr lang="ka-GE" sz="2000" dirty="0" smtClean="0"/>
            <a:t>სოციალური მომსახურების სააგენტოს (</a:t>
          </a:r>
          <a:r>
            <a:rPr lang="en-US" sz="2000" dirty="0" smtClean="0"/>
            <a:t>SSA) </a:t>
          </a:r>
          <a:r>
            <a:rPr lang="ka-GE" sz="2000" dirty="0" smtClean="0"/>
            <a:t>ორგანიზაციული შესაძლებლობების ანალიზი</a:t>
          </a:r>
          <a:endParaRPr lang="en-US" sz="2000" dirty="0"/>
        </a:p>
      </dgm:t>
    </dgm:pt>
    <dgm:pt modelId="{9267F201-F975-4E10-B112-1D901E8B4861}" type="parTrans" cxnId="{B97EF773-8626-47EF-9157-4AC9846F4B49}">
      <dgm:prSet/>
      <dgm:spPr/>
      <dgm:t>
        <a:bodyPr/>
        <a:lstStyle/>
        <a:p>
          <a:endParaRPr lang="en-US" sz="2000"/>
        </a:p>
      </dgm:t>
    </dgm:pt>
    <dgm:pt modelId="{68FAA3CA-4F72-4455-B44C-F3A9E5CA8E44}" type="sibTrans" cxnId="{B97EF773-8626-47EF-9157-4AC9846F4B49}">
      <dgm:prSet/>
      <dgm:spPr/>
      <dgm:t>
        <a:bodyPr/>
        <a:lstStyle/>
        <a:p>
          <a:endParaRPr lang="en-US" sz="2000"/>
        </a:p>
      </dgm:t>
    </dgm:pt>
    <dgm:pt modelId="{15EAAE78-5AC0-4526-B50A-2AF6347C7954}">
      <dgm:prSet phldrT="[Text]" custT="1"/>
      <dgm:spPr/>
      <dgm:t>
        <a:bodyPr/>
        <a:lstStyle/>
        <a:p>
          <a:r>
            <a:rPr lang="ka-GE" sz="2000" dirty="0" smtClean="0"/>
            <a:t>ჯანდაცვის  სექტორის მიმოხილვა, </a:t>
          </a:r>
          <a:r>
            <a:rPr lang="en-US" sz="2000" dirty="0" smtClean="0"/>
            <a:t>PEST </a:t>
          </a:r>
          <a:r>
            <a:rPr lang="ka-GE" sz="2000" dirty="0" smtClean="0"/>
            <a:t>და </a:t>
          </a:r>
          <a:r>
            <a:rPr lang="en-US" sz="2000" dirty="0" smtClean="0"/>
            <a:t>SWOT </a:t>
          </a:r>
          <a:r>
            <a:rPr lang="ka-GE" sz="2000" dirty="0" smtClean="0"/>
            <a:t>ანალიზი</a:t>
          </a:r>
          <a:endParaRPr lang="en-US" sz="2000" dirty="0"/>
        </a:p>
      </dgm:t>
    </dgm:pt>
    <dgm:pt modelId="{ED98A626-1EB9-46D7-BB29-95894947F7BB}" type="parTrans" cxnId="{CFBFBC65-D6D8-4D0B-8724-33FE97DBA7AA}">
      <dgm:prSet/>
      <dgm:spPr/>
      <dgm:t>
        <a:bodyPr/>
        <a:lstStyle/>
        <a:p>
          <a:endParaRPr lang="en-US" sz="2000"/>
        </a:p>
      </dgm:t>
    </dgm:pt>
    <dgm:pt modelId="{8FB7C2B5-09FD-4837-A9DF-2A80617848B6}" type="sibTrans" cxnId="{CFBFBC65-D6D8-4D0B-8724-33FE97DBA7AA}">
      <dgm:prSet/>
      <dgm:spPr/>
      <dgm:t>
        <a:bodyPr/>
        <a:lstStyle/>
        <a:p>
          <a:endParaRPr lang="en-US" sz="2000"/>
        </a:p>
      </dgm:t>
    </dgm:pt>
    <dgm:pt modelId="{DDE67B07-6216-4F66-AF99-9BADA92AEE66}">
      <dgm:prSet phldrT="[Text]" custT="1"/>
      <dgm:spPr/>
      <dgm:t>
        <a:bodyPr/>
        <a:lstStyle/>
        <a:p>
          <a:r>
            <a:rPr lang="ka-GE" sz="2000" dirty="0" smtClean="0"/>
            <a:t>სტრატეგიული შესყიდვების სტრატეგიული რუქა</a:t>
          </a:r>
          <a:endParaRPr lang="en-US" sz="2000" dirty="0"/>
        </a:p>
      </dgm:t>
    </dgm:pt>
    <dgm:pt modelId="{C4D20A7F-804D-4406-9FEA-ECDB4245E0E9}" type="parTrans" cxnId="{40EFE09C-46DA-4DEC-B8F1-B98072E88C52}">
      <dgm:prSet/>
      <dgm:spPr/>
      <dgm:t>
        <a:bodyPr/>
        <a:lstStyle/>
        <a:p>
          <a:endParaRPr lang="en-US" sz="2000"/>
        </a:p>
      </dgm:t>
    </dgm:pt>
    <dgm:pt modelId="{2E7FEEE9-19C2-4362-8866-C4EFF14AFC82}" type="sibTrans" cxnId="{40EFE09C-46DA-4DEC-B8F1-B98072E88C52}">
      <dgm:prSet/>
      <dgm:spPr/>
      <dgm:t>
        <a:bodyPr/>
        <a:lstStyle/>
        <a:p>
          <a:endParaRPr lang="en-US" sz="2000"/>
        </a:p>
      </dgm:t>
    </dgm:pt>
    <dgm:pt modelId="{42C7A4B0-938F-4620-AE64-36B899628B7F}">
      <dgm:prSet phldrT="[Text]" custT="1"/>
      <dgm:spPr/>
      <dgm:t>
        <a:bodyPr/>
        <a:lstStyle/>
        <a:p>
          <a:r>
            <a:rPr lang="en-US" sz="2000" dirty="0" smtClean="0"/>
            <a:t>SSA-</a:t>
          </a:r>
          <a:r>
            <a:rPr lang="ka-GE" sz="2000" dirty="0" smtClean="0"/>
            <a:t>ის, ჯანდაცვის მიმართულების (როგორც სტრატეგიული შემსყიდველის) სტრუქტურა</a:t>
          </a:r>
          <a:endParaRPr lang="en-US" sz="2000" dirty="0"/>
        </a:p>
      </dgm:t>
    </dgm:pt>
    <dgm:pt modelId="{CA18B960-4CEA-421F-BDB0-FAFC7E1D9B7E}" type="parTrans" cxnId="{0F647C8B-17B8-4CA7-8599-64F75C887FBF}">
      <dgm:prSet/>
      <dgm:spPr/>
      <dgm:t>
        <a:bodyPr/>
        <a:lstStyle/>
        <a:p>
          <a:endParaRPr lang="en-US" sz="2000"/>
        </a:p>
      </dgm:t>
    </dgm:pt>
    <dgm:pt modelId="{09196FE0-E535-4A10-AD6C-1FE469667618}" type="sibTrans" cxnId="{0F647C8B-17B8-4CA7-8599-64F75C887FBF}">
      <dgm:prSet/>
      <dgm:spPr/>
      <dgm:t>
        <a:bodyPr/>
        <a:lstStyle/>
        <a:p>
          <a:endParaRPr lang="en-US" sz="2000"/>
        </a:p>
      </dgm:t>
    </dgm:pt>
    <dgm:pt modelId="{09541872-713C-47FE-B2FF-63381F5C5BB1}">
      <dgm:prSet phldrT="[Text]" custT="1"/>
      <dgm:spPr/>
      <dgm:t>
        <a:bodyPr/>
        <a:lstStyle/>
        <a:p>
          <a:r>
            <a:rPr lang="ka-GE" sz="2000" dirty="0" smtClean="0"/>
            <a:t>სამუშაო ჯგუფი</a:t>
          </a:r>
          <a:endParaRPr lang="en-US" sz="2000" dirty="0"/>
        </a:p>
      </dgm:t>
    </dgm:pt>
    <dgm:pt modelId="{8FAF8918-E7BC-4368-ACB8-8B14E31BD03A}" type="parTrans" cxnId="{A6B006E3-A70E-4AA7-A795-8AD3A8ECA9C2}">
      <dgm:prSet/>
      <dgm:spPr/>
      <dgm:t>
        <a:bodyPr/>
        <a:lstStyle/>
        <a:p>
          <a:endParaRPr lang="en-US" sz="2000"/>
        </a:p>
      </dgm:t>
    </dgm:pt>
    <dgm:pt modelId="{F64C9A0A-7639-4FFA-90BB-3423239E3BDB}" type="sibTrans" cxnId="{A6B006E3-A70E-4AA7-A795-8AD3A8ECA9C2}">
      <dgm:prSet/>
      <dgm:spPr/>
      <dgm:t>
        <a:bodyPr/>
        <a:lstStyle/>
        <a:p>
          <a:endParaRPr lang="en-US" sz="2000"/>
        </a:p>
      </dgm:t>
    </dgm:pt>
    <dgm:pt modelId="{3FC68D89-45CD-45ED-B65E-BB82FC018B15}">
      <dgm:prSet phldrT="[Text]" custT="1"/>
      <dgm:spPr/>
      <dgm:t>
        <a:bodyPr/>
        <a:lstStyle/>
        <a:p>
          <a:r>
            <a:rPr lang="ka-GE" sz="2000" dirty="0" smtClean="0"/>
            <a:t>მონიტორინგის ინსტრუმენტი  და </a:t>
          </a:r>
          <a:r>
            <a:rPr lang="ka-GE" sz="2000" dirty="0" smtClean="0"/>
            <a:t>ინდიკატორები</a:t>
          </a:r>
          <a:endParaRPr lang="en-US" sz="2000" dirty="0"/>
        </a:p>
      </dgm:t>
    </dgm:pt>
    <dgm:pt modelId="{DEF588BD-6738-4669-9B6E-AFC1B373669A}" type="parTrans" cxnId="{8A6DA318-D046-48A7-B91C-B29FBF2FB0FB}">
      <dgm:prSet/>
      <dgm:spPr/>
      <dgm:t>
        <a:bodyPr/>
        <a:lstStyle/>
        <a:p>
          <a:endParaRPr lang="en-US" sz="2000"/>
        </a:p>
      </dgm:t>
    </dgm:pt>
    <dgm:pt modelId="{AE0FF312-7F82-4A23-A03D-B5CB92D3B22B}" type="sibTrans" cxnId="{8A6DA318-D046-48A7-B91C-B29FBF2FB0FB}">
      <dgm:prSet/>
      <dgm:spPr/>
      <dgm:t>
        <a:bodyPr/>
        <a:lstStyle/>
        <a:p>
          <a:endParaRPr lang="en-US" sz="2000"/>
        </a:p>
      </dgm:t>
    </dgm:pt>
    <dgm:pt modelId="{1583F3EA-EA31-4254-8E1F-D9FB8072800E}" type="pres">
      <dgm:prSet presAssocID="{D5832C73-8FB3-4F36-8B17-DB69495855CA}" presName="linearFlow" presStyleCnt="0">
        <dgm:presLayoutVars>
          <dgm:dir/>
          <dgm:animLvl val="lvl"/>
          <dgm:resizeHandles val="exact"/>
        </dgm:presLayoutVars>
      </dgm:prSet>
      <dgm:spPr/>
    </dgm:pt>
    <dgm:pt modelId="{AE8D3986-E6E6-415A-8AF9-150545A94D65}" type="pres">
      <dgm:prSet presAssocID="{46F7783C-BC7F-4123-9ADC-8E33C35A753A}" presName="composite" presStyleCnt="0"/>
      <dgm:spPr/>
    </dgm:pt>
    <dgm:pt modelId="{21F6D521-D284-44A7-B72D-E315997D9A5C}" type="pres">
      <dgm:prSet presAssocID="{46F7783C-BC7F-4123-9ADC-8E33C35A753A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CA9A5841-C924-4118-B347-9FF5FF8887E2}" type="pres">
      <dgm:prSet presAssocID="{46F7783C-BC7F-4123-9ADC-8E33C35A753A}" presName="descendantText" presStyleLbl="alignAcc1" presStyleIdx="0" presStyleCnt="2" custScaleY="1540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C3E02B-EC66-45A0-AD95-6455461A27B3}" type="pres">
      <dgm:prSet presAssocID="{A74B1244-A4CF-4460-8FE7-6415D3112B6B}" presName="sp" presStyleCnt="0"/>
      <dgm:spPr/>
    </dgm:pt>
    <dgm:pt modelId="{986F8C40-8228-4404-9C42-A82D7DB8F74E}" type="pres">
      <dgm:prSet presAssocID="{B6079F03-949D-4177-956E-6654C503AFA9}" presName="composite" presStyleCnt="0"/>
      <dgm:spPr/>
    </dgm:pt>
    <dgm:pt modelId="{11F37ED1-9E70-41BD-A3FF-8AAC60A2196C}" type="pres">
      <dgm:prSet presAssocID="{B6079F03-949D-4177-956E-6654C503AFA9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2D9E76AA-14E8-41B6-BFC7-D09719564DC8}" type="pres">
      <dgm:prSet presAssocID="{B6079F03-949D-4177-956E-6654C503AFA9}" presName="descendantText" presStyleLbl="alignAcc1" presStyleIdx="1" presStyleCnt="2" custScaleY="1156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A615280-8EF1-4370-B228-0AA721DC3BA6}" srcId="{B6079F03-949D-4177-956E-6654C503AFA9}" destId="{44DDEC31-DD6F-4379-9B7B-3044F2F222B9}" srcOrd="2" destOrd="0" parTransId="{F5F2F465-927B-4C46-988A-DD031D2B0A31}" sibTransId="{85350B1A-1FEA-4293-88F3-FC4E6A28D16F}"/>
    <dgm:cxn modelId="{5FDBAF92-0256-4B05-8D44-0A4D43950785}" type="presOf" srcId="{09541872-713C-47FE-B2FF-63381F5C5BB1}" destId="{CA9A5841-C924-4118-B347-9FF5FF8887E2}" srcOrd="0" destOrd="0" presId="urn:microsoft.com/office/officeart/2005/8/layout/chevron2"/>
    <dgm:cxn modelId="{0F647C8B-17B8-4CA7-8599-64F75C887FBF}" srcId="{B6079F03-949D-4177-956E-6654C503AFA9}" destId="{42C7A4B0-938F-4620-AE64-36B899628B7F}" srcOrd="1" destOrd="0" parTransId="{CA18B960-4CEA-421F-BDB0-FAFC7E1D9B7E}" sibTransId="{09196FE0-E535-4A10-AD6C-1FE469667618}"/>
    <dgm:cxn modelId="{5FCFC03A-1624-49A0-8AC8-D900AA20536E}" srcId="{D5832C73-8FB3-4F36-8B17-DB69495855CA}" destId="{46F7783C-BC7F-4123-9ADC-8E33C35A753A}" srcOrd="0" destOrd="0" parTransId="{9DC1ED43-DB72-40F2-9135-A340D05E4314}" sibTransId="{A74B1244-A4CF-4460-8FE7-6415D3112B6B}"/>
    <dgm:cxn modelId="{B97EF773-8626-47EF-9157-4AC9846F4B49}" srcId="{46F7783C-BC7F-4123-9ADC-8E33C35A753A}" destId="{31A4F34B-E087-4B09-9441-A7C819926339}" srcOrd="2" destOrd="0" parTransId="{9267F201-F975-4E10-B112-1D901E8B4861}" sibTransId="{68FAA3CA-4F72-4455-B44C-F3A9E5CA8E44}"/>
    <dgm:cxn modelId="{CB18B370-B4A3-4193-8250-F7A9F48A8D62}" type="presOf" srcId="{31A4F34B-E087-4B09-9441-A7C819926339}" destId="{CA9A5841-C924-4118-B347-9FF5FF8887E2}" srcOrd="0" destOrd="2" presId="urn:microsoft.com/office/officeart/2005/8/layout/chevron2"/>
    <dgm:cxn modelId="{7C75C970-42AE-4851-9735-43C4D415237A}" type="presOf" srcId="{D5832C73-8FB3-4F36-8B17-DB69495855CA}" destId="{1583F3EA-EA31-4254-8E1F-D9FB8072800E}" srcOrd="0" destOrd="0" presId="urn:microsoft.com/office/officeart/2005/8/layout/chevron2"/>
    <dgm:cxn modelId="{8A6DA318-D046-48A7-B91C-B29FBF2FB0FB}" srcId="{46F7783C-BC7F-4123-9ADC-8E33C35A753A}" destId="{3FC68D89-45CD-45ED-B65E-BB82FC018B15}" srcOrd="4" destOrd="0" parTransId="{DEF588BD-6738-4669-9B6E-AFC1B373669A}" sibTransId="{AE0FF312-7F82-4A23-A03D-B5CB92D3B22B}"/>
    <dgm:cxn modelId="{3E90D46C-2433-454D-901E-032530A322CA}" type="presOf" srcId="{42C7A4B0-938F-4620-AE64-36B899628B7F}" destId="{2D9E76AA-14E8-41B6-BFC7-D09719564DC8}" srcOrd="0" destOrd="1" presId="urn:microsoft.com/office/officeart/2005/8/layout/chevron2"/>
    <dgm:cxn modelId="{CD563A50-A437-47B4-B2C5-32B6ED0F8378}" type="presOf" srcId="{46F7783C-BC7F-4123-9ADC-8E33C35A753A}" destId="{21F6D521-D284-44A7-B72D-E315997D9A5C}" srcOrd="0" destOrd="0" presId="urn:microsoft.com/office/officeart/2005/8/layout/chevron2"/>
    <dgm:cxn modelId="{4DA21C8E-D35B-4596-BFF7-395E147B1D35}" type="presOf" srcId="{3FC68D89-45CD-45ED-B65E-BB82FC018B15}" destId="{CA9A5841-C924-4118-B347-9FF5FF8887E2}" srcOrd="0" destOrd="4" presId="urn:microsoft.com/office/officeart/2005/8/layout/chevron2"/>
    <dgm:cxn modelId="{39C4CF3F-586F-4E3A-9FE7-0C898A139D0C}" type="presOf" srcId="{44DDEC31-DD6F-4379-9B7B-3044F2F222B9}" destId="{2D9E76AA-14E8-41B6-BFC7-D09719564DC8}" srcOrd="0" destOrd="2" presId="urn:microsoft.com/office/officeart/2005/8/layout/chevron2"/>
    <dgm:cxn modelId="{CFBFBC65-D6D8-4D0B-8724-33FE97DBA7AA}" srcId="{46F7783C-BC7F-4123-9ADC-8E33C35A753A}" destId="{15EAAE78-5AC0-4526-B50A-2AF6347C7954}" srcOrd="1" destOrd="0" parTransId="{ED98A626-1EB9-46D7-BB29-95894947F7BB}" sibTransId="{8FB7C2B5-09FD-4837-A9DF-2A80617848B6}"/>
    <dgm:cxn modelId="{4FE9661E-0404-400B-AF04-C58ECC0EDB1B}" type="presOf" srcId="{B6079F03-949D-4177-956E-6654C503AFA9}" destId="{11F37ED1-9E70-41BD-A3FF-8AAC60A2196C}" srcOrd="0" destOrd="0" presId="urn:microsoft.com/office/officeart/2005/8/layout/chevron2"/>
    <dgm:cxn modelId="{2FACB716-3A61-4C93-B196-625FB7CE35B1}" type="presOf" srcId="{15EAAE78-5AC0-4526-B50A-2AF6347C7954}" destId="{CA9A5841-C924-4118-B347-9FF5FF8887E2}" srcOrd="0" destOrd="1" presId="urn:microsoft.com/office/officeart/2005/8/layout/chevron2"/>
    <dgm:cxn modelId="{D8BAA550-55A1-469C-9099-B8A2F79C6FA9}" type="presOf" srcId="{DDE67B07-6216-4F66-AF99-9BADA92AEE66}" destId="{CA9A5841-C924-4118-B347-9FF5FF8887E2}" srcOrd="0" destOrd="3" presId="urn:microsoft.com/office/officeart/2005/8/layout/chevron2"/>
    <dgm:cxn modelId="{5FA9689C-E1E7-415F-B526-4DA025FAB343}" type="presOf" srcId="{6B2FF2EB-A2C8-4A2B-BC40-346948054D2F}" destId="{2D9E76AA-14E8-41B6-BFC7-D09719564DC8}" srcOrd="0" destOrd="0" presId="urn:microsoft.com/office/officeart/2005/8/layout/chevron2"/>
    <dgm:cxn modelId="{40EFE09C-46DA-4DEC-B8F1-B98072E88C52}" srcId="{46F7783C-BC7F-4123-9ADC-8E33C35A753A}" destId="{DDE67B07-6216-4F66-AF99-9BADA92AEE66}" srcOrd="3" destOrd="0" parTransId="{C4D20A7F-804D-4406-9FEA-ECDB4245E0E9}" sibTransId="{2E7FEEE9-19C2-4362-8866-C4EFF14AFC82}"/>
    <dgm:cxn modelId="{7A20CBF0-4D76-40B2-8BFB-B62122431246}" srcId="{D5832C73-8FB3-4F36-8B17-DB69495855CA}" destId="{B6079F03-949D-4177-956E-6654C503AFA9}" srcOrd="1" destOrd="0" parTransId="{0298EBED-F867-4048-B4B5-7CE9B039AB0C}" sibTransId="{7BCEEFE1-EC3F-49DD-9FF5-9A5746C0DDF5}"/>
    <dgm:cxn modelId="{6366F512-F364-4C4D-B29A-6485D1DD4637}" srcId="{B6079F03-949D-4177-956E-6654C503AFA9}" destId="{6B2FF2EB-A2C8-4A2B-BC40-346948054D2F}" srcOrd="0" destOrd="0" parTransId="{B3CEBA60-429C-43BD-9EBC-805B9321A770}" sibTransId="{26863A96-B364-4C88-BDC8-B4486888F497}"/>
    <dgm:cxn modelId="{A6B006E3-A70E-4AA7-A795-8AD3A8ECA9C2}" srcId="{46F7783C-BC7F-4123-9ADC-8E33C35A753A}" destId="{09541872-713C-47FE-B2FF-63381F5C5BB1}" srcOrd="0" destOrd="0" parTransId="{8FAF8918-E7BC-4368-ACB8-8B14E31BD03A}" sibTransId="{F64C9A0A-7639-4FFA-90BB-3423239E3BDB}"/>
    <dgm:cxn modelId="{48A828FA-28C4-4406-9875-DC14B201C8E7}" type="presParOf" srcId="{1583F3EA-EA31-4254-8E1F-D9FB8072800E}" destId="{AE8D3986-E6E6-415A-8AF9-150545A94D65}" srcOrd="0" destOrd="0" presId="urn:microsoft.com/office/officeart/2005/8/layout/chevron2"/>
    <dgm:cxn modelId="{D4DB1516-48FD-4067-9354-5FCC36B85091}" type="presParOf" srcId="{AE8D3986-E6E6-415A-8AF9-150545A94D65}" destId="{21F6D521-D284-44A7-B72D-E315997D9A5C}" srcOrd="0" destOrd="0" presId="urn:microsoft.com/office/officeart/2005/8/layout/chevron2"/>
    <dgm:cxn modelId="{E168FC6E-4BCC-4E3B-B44C-857B4387E5D3}" type="presParOf" srcId="{AE8D3986-E6E6-415A-8AF9-150545A94D65}" destId="{CA9A5841-C924-4118-B347-9FF5FF8887E2}" srcOrd="1" destOrd="0" presId="urn:microsoft.com/office/officeart/2005/8/layout/chevron2"/>
    <dgm:cxn modelId="{3F77A072-7914-4E0D-BCCF-C12DE4D85805}" type="presParOf" srcId="{1583F3EA-EA31-4254-8E1F-D9FB8072800E}" destId="{F6C3E02B-EC66-45A0-AD95-6455461A27B3}" srcOrd="1" destOrd="0" presId="urn:microsoft.com/office/officeart/2005/8/layout/chevron2"/>
    <dgm:cxn modelId="{7AFB816F-AE6C-43D4-8FA3-1E4B43B4CC13}" type="presParOf" srcId="{1583F3EA-EA31-4254-8E1F-D9FB8072800E}" destId="{986F8C40-8228-4404-9C42-A82D7DB8F74E}" srcOrd="2" destOrd="0" presId="urn:microsoft.com/office/officeart/2005/8/layout/chevron2"/>
    <dgm:cxn modelId="{FBBF5BCD-EF98-4370-AC7A-753A87D49EBE}" type="presParOf" srcId="{986F8C40-8228-4404-9C42-A82D7DB8F74E}" destId="{11F37ED1-9E70-41BD-A3FF-8AAC60A2196C}" srcOrd="0" destOrd="0" presId="urn:microsoft.com/office/officeart/2005/8/layout/chevron2"/>
    <dgm:cxn modelId="{374A4495-9F22-4CA8-BF51-CE41FF79EEAB}" type="presParOf" srcId="{986F8C40-8228-4404-9C42-A82D7DB8F74E}" destId="{2D9E76AA-14E8-41B6-BFC7-D09719564DC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F6D521-D284-44A7-B72D-E315997D9A5C}">
      <dsp:nvSpPr>
        <dsp:cNvPr id="0" name=""/>
        <dsp:cNvSpPr/>
      </dsp:nvSpPr>
      <dsp:spPr>
        <a:xfrm rot="5400000">
          <a:off x="-398084" y="882780"/>
          <a:ext cx="2653899" cy="1857729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2018</a:t>
          </a:r>
          <a:endParaRPr lang="en-US" sz="2000" kern="1200" dirty="0"/>
        </a:p>
      </dsp:txBody>
      <dsp:txXfrm rot="-5400000">
        <a:off x="2" y="1413560"/>
        <a:ext cx="1857729" cy="796170"/>
      </dsp:txXfrm>
    </dsp:sp>
    <dsp:sp modelId="{CA9A5841-C924-4118-B347-9FF5FF8887E2}">
      <dsp:nvSpPr>
        <dsp:cNvPr id="0" name=""/>
        <dsp:cNvSpPr/>
      </dsp:nvSpPr>
      <dsp:spPr>
        <a:xfrm rot="5400000">
          <a:off x="4175223" y="-2298644"/>
          <a:ext cx="2656725" cy="72917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000" kern="1200" dirty="0" smtClean="0"/>
            <a:t>სამუშაო ჯგუფი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000" kern="1200" dirty="0" smtClean="0"/>
            <a:t>ჯანდაცვის  სექტორის მიმოხილვა, </a:t>
          </a:r>
          <a:r>
            <a:rPr lang="en-US" sz="2000" kern="1200" dirty="0" smtClean="0"/>
            <a:t>PEST </a:t>
          </a:r>
          <a:r>
            <a:rPr lang="ka-GE" sz="2000" kern="1200" dirty="0" smtClean="0"/>
            <a:t>და </a:t>
          </a:r>
          <a:r>
            <a:rPr lang="en-US" sz="2000" kern="1200" dirty="0" smtClean="0"/>
            <a:t>SWOT </a:t>
          </a:r>
          <a:r>
            <a:rPr lang="ka-GE" sz="2000" kern="1200" dirty="0" smtClean="0"/>
            <a:t>ანალიზი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000" kern="1200" dirty="0" smtClean="0"/>
            <a:t>სოციალური მომსახურების სააგენტოს (</a:t>
          </a:r>
          <a:r>
            <a:rPr lang="en-US" sz="2000" kern="1200" dirty="0" smtClean="0"/>
            <a:t>SSA) </a:t>
          </a:r>
          <a:r>
            <a:rPr lang="ka-GE" sz="2000" kern="1200" dirty="0" smtClean="0"/>
            <a:t>ორგანიზაციული შესაძლებლობების ანალიზი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000" kern="1200" dirty="0" smtClean="0"/>
            <a:t>სტრატეგიული შესყიდვების სტრატეგიული რუქა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000" kern="1200" dirty="0" smtClean="0"/>
            <a:t>მონიტორინგის ინსტრუმენტი  და </a:t>
          </a:r>
          <a:r>
            <a:rPr lang="ka-GE" sz="2000" kern="1200" dirty="0" smtClean="0"/>
            <a:t>ინდიკატორები</a:t>
          </a:r>
          <a:endParaRPr lang="en-US" sz="2000" kern="1200" dirty="0"/>
        </a:p>
      </dsp:txBody>
      <dsp:txXfrm rot="-5400000">
        <a:off x="1857730" y="148540"/>
        <a:ext cx="7162022" cy="2397343"/>
      </dsp:txXfrm>
    </dsp:sp>
    <dsp:sp modelId="{11F37ED1-9E70-41BD-A3FF-8AAC60A2196C}">
      <dsp:nvSpPr>
        <dsp:cNvPr id="0" name=""/>
        <dsp:cNvSpPr/>
      </dsp:nvSpPr>
      <dsp:spPr>
        <a:xfrm rot="5400000">
          <a:off x="-398084" y="3422192"/>
          <a:ext cx="2653899" cy="1857729"/>
        </a:xfrm>
        <a:prstGeom prst="chevron">
          <a:avLst/>
        </a:prstGeom>
        <a:solidFill>
          <a:schemeClr val="accent5">
            <a:hueOff val="-7353345"/>
            <a:satOff val="-10228"/>
            <a:lumOff val="-3922"/>
            <a:alphaOff val="0"/>
          </a:schemeClr>
        </a:solidFill>
        <a:ln w="12700" cap="flat" cmpd="sng" algn="ctr">
          <a:solidFill>
            <a:schemeClr val="accent5">
              <a:hueOff val="-7353345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2000" kern="1200" dirty="0" smtClean="0"/>
            <a:t>2019</a:t>
          </a:r>
          <a:endParaRPr lang="en-US" sz="2000" kern="1200" dirty="0"/>
        </a:p>
      </dsp:txBody>
      <dsp:txXfrm rot="-5400000">
        <a:off x="2" y="3952972"/>
        <a:ext cx="1857729" cy="796170"/>
      </dsp:txXfrm>
    </dsp:sp>
    <dsp:sp modelId="{2D9E76AA-14E8-41B6-BFC7-D09719564DC8}">
      <dsp:nvSpPr>
        <dsp:cNvPr id="0" name=""/>
        <dsp:cNvSpPr/>
      </dsp:nvSpPr>
      <dsp:spPr>
        <a:xfrm rot="5400000">
          <a:off x="4506007" y="240768"/>
          <a:ext cx="1995157" cy="729171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7353345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000" kern="1200" dirty="0" smtClean="0"/>
            <a:t>სტრატეგიული შესყიდვების სისტემის დანერგვის სტრატეგიის პროექტი და სამოქმედო გეგმა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SSA-</a:t>
          </a:r>
          <a:r>
            <a:rPr lang="ka-GE" sz="2000" kern="1200" dirty="0" smtClean="0"/>
            <a:t>ის, ჯანდაცვის მიმართულების (როგორც სტრატეგიული შემსყიდველის) სტრუქტურა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a-GE" sz="2000" kern="1200" dirty="0" smtClean="0"/>
            <a:t>სტრუქტურული ერთეულების სტანდარტული ოპერაციული პროცედურები</a:t>
          </a:r>
          <a:endParaRPr lang="en-US" sz="2000" kern="1200" dirty="0"/>
        </a:p>
      </dsp:txBody>
      <dsp:txXfrm rot="-5400000">
        <a:off x="1857729" y="2986442"/>
        <a:ext cx="7194317" cy="18003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795781"/>
            <a:ext cx="13716000" cy="382016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5763261"/>
            <a:ext cx="13716000" cy="2649219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3C7E-975C-4058-B00E-359D0DE227C4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998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3C7E-975C-4058-B00E-359D0DE227C4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350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7350" y="584200"/>
            <a:ext cx="3943350" cy="929894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584200"/>
            <a:ext cx="11601450" cy="929894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3C7E-975C-4058-B00E-359D0DE227C4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933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3C7E-975C-4058-B00E-359D0DE227C4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297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775" y="2735582"/>
            <a:ext cx="15773400" cy="4564379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775" y="7343142"/>
            <a:ext cx="15773400" cy="2400299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3C7E-975C-4058-B00E-359D0DE227C4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952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921000"/>
            <a:ext cx="7772400" cy="69621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8300" y="2921000"/>
            <a:ext cx="7772400" cy="69621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3C7E-975C-4058-B00E-359D0DE227C4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399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2" y="584201"/>
            <a:ext cx="15773400" cy="21209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683" y="2689861"/>
            <a:ext cx="7736681" cy="1318259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683" y="4008120"/>
            <a:ext cx="7736681" cy="58953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8300" y="2689861"/>
            <a:ext cx="7774782" cy="1318259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8300" y="4008120"/>
            <a:ext cx="7774782" cy="58953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3C7E-975C-4058-B00E-359D0DE227C4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87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3C7E-975C-4058-B00E-359D0DE227C4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778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3C7E-975C-4058-B00E-359D0DE227C4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75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731520"/>
            <a:ext cx="5898356" cy="256032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782" y="1579881"/>
            <a:ext cx="9258300" cy="7797800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291840"/>
            <a:ext cx="5898356" cy="609854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3C7E-975C-4058-B00E-359D0DE227C4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509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683" y="731520"/>
            <a:ext cx="5898356" cy="256032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782" y="1579881"/>
            <a:ext cx="9258300" cy="7797800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683" y="3291840"/>
            <a:ext cx="5898356" cy="609854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83C7E-975C-4058-B00E-359D0DE227C4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435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300" y="584201"/>
            <a:ext cx="15773400" cy="2120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300" y="2921000"/>
            <a:ext cx="15773400" cy="69621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300" y="10170161"/>
            <a:ext cx="411480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83C7E-975C-4058-B00E-359D0DE227C4}" type="datetimeFigureOut">
              <a:rPr lang="en-US" smtClean="0"/>
              <a:t>20-Jun-19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900" y="10170161"/>
            <a:ext cx="617220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5900" y="10170161"/>
            <a:ext cx="411480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36D1A-3D5A-4F08-915B-791775E9D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35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6628" y="-197761"/>
            <a:ext cx="15512143" cy="1783449"/>
          </a:xfrm>
        </p:spPr>
        <p:txBody>
          <a:bodyPr>
            <a:normAutofit/>
          </a:bodyPr>
          <a:lstStyle/>
          <a:p>
            <a:r>
              <a:rPr lang="ka-GE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სტრატეგიული შესყიდვების </a:t>
            </a:r>
            <a:r>
              <a:rPr lang="ka-GE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სისტემის დანერგვის სტრატეგია 2019-2021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9837964" y="6564086"/>
            <a:ext cx="8196944" cy="440871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28600" indent="-228600">
              <a:buFont typeface="Arial" panose="020B0604020202020204" pitchFamily="34" charset="0"/>
              <a:buChar char="•"/>
            </a:pPr>
            <a:r>
              <a:rPr lang="ka-GE" sz="2400" dirty="0" smtClean="0">
                <a:solidFill>
                  <a:srgbClr val="C00000"/>
                </a:solidFill>
              </a:rPr>
              <a:t>27 </a:t>
            </a:r>
            <a:r>
              <a:rPr lang="ka-GE" sz="2400" dirty="0">
                <a:solidFill>
                  <a:srgbClr val="C00000"/>
                </a:solidFill>
              </a:rPr>
              <a:t>ივნისი </a:t>
            </a:r>
            <a:r>
              <a:rPr lang="ka-GE" sz="2400" dirty="0"/>
              <a:t>- სტრატეგიის პროექტის საქართველოს პარლემენტის  ჯანმრთელობის დაცვისა და სოციალურ საკითხთა კომიტეტში განხილვა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ka-GE" sz="2400" dirty="0">
                <a:solidFill>
                  <a:srgbClr val="C00000"/>
                </a:solidFill>
              </a:rPr>
              <a:t>ივლისი</a:t>
            </a:r>
            <a:r>
              <a:rPr lang="ka-GE" sz="2400" dirty="0"/>
              <a:t> - სტრატეგიის პროექტის წარდგენა საქართველოს </a:t>
            </a:r>
            <a:r>
              <a:rPr lang="ka-GE" sz="2400" dirty="0" smtClean="0"/>
              <a:t>მთავრობისთვის</a:t>
            </a:r>
          </a:p>
          <a:p>
            <a:pPr marL="228600" indent="-228600">
              <a:buFont typeface="Arial" panose="020B0604020202020204" pitchFamily="34" charset="0"/>
              <a:buChar char="•"/>
            </a:pPr>
            <a:r>
              <a:rPr lang="ka-GE" sz="2400" dirty="0"/>
              <a:t>??? </a:t>
            </a:r>
            <a:r>
              <a:rPr lang="ka-GE" sz="2400" dirty="0" smtClean="0"/>
              <a:t>- </a:t>
            </a:r>
            <a:r>
              <a:rPr lang="en-US" sz="2400" dirty="0" smtClean="0"/>
              <a:t>SSA-</a:t>
            </a:r>
            <a:r>
              <a:rPr lang="ka-GE" sz="2400" dirty="0"/>
              <a:t>ის ორგანიზაციული </a:t>
            </a:r>
            <a:r>
              <a:rPr lang="ka-GE" sz="2400" dirty="0" smtClean="0"/>
              <a:t>რეფორმა</a:t>
            </a:r>
            <a:endParaRPr lang="ka-GE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2066814" y="5927269"/>
            <a:ext cx="48985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მომავლის გეგმები</a:t>
            </a:r>
            <a:endParaRPr lang="en-US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Picture 2" descr="D:\Users\kgoginashvili\Downloads\g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762" r="65174" b="43333"/>
          <a:stretch/>
        </p:blipFill>
        <p:spPr bwMode="auto">
          <a:xfrm>
            <a:off x="0" y="0"/>
            <a:ext cx="2286000" cy="1126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98"/>
          <a:stretch/>
        </p:blipFill>
        <p:spPr bwMode="auto">
          <a:xfrm>
            <a:off x="10074729" y="930726"/>
            <a:ext cx="7723414" cy="470263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538" y="6398872"/>
            <a:ext cx="7679948" cy="4396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451830258"/>
              </p:ext>
            </p:extLst>
          </p:nvPr>
        </p:nvGraphicFramePr>
        <p:xfrm>
          <a:off x="141514" y="1436914"/>
          <a:ext cx="9149443" cy="56968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96222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1164" y="244928"/>
            <a:ext cx="15773400" cy="2120901"/>
          </a:xfrm>
        </p:spPr>
        <p:txBody>
          <a:bodyPr/>
          <a:lstStyle/>
          <a:p>
            <a:r>
              <a:rPr lang="ka-GE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დიაგნოზთან შეჭიდული ჯგუფები (</a:t>
            </a: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RDG)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7797" y="2167347"/>
            <a:ext cx="7736681" cy="1318259"/>
          </a:xfrm>
        </p:spPr>
        <p:txBody>
          <a:bodyPr/>
          <a:lstStyle/>
          <a:p>
            <a:r>
              <a:rPr lang="ka-GE" dirty="0" smtClean="0"/>
              <a:t>მიღწევები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6783" y="3616234"/>
            <a:ext cx="7736681" cy="5895341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dirty="0"/>
              <a:t>DRG</a:t>
            </a:r>
            <a:r>
              <a:rPr lang="ka-GE" dirty="0" smtClean="0"/>
              <a:t>-ის სამუშაო ჯგუფის წევრების მოვალეობები განსაზღვრულია</a:t>
            </a:r>
          </a:p>
          <a:p>
            <a:pPr lvl="0"/>
            <a:r>
              <a:rPr lang="en-US" dirty="0"/>
              <a:t>DRG</a:t>
            </a:r>
            <a:r>
              <a:rPr lang="ka-GE" dirty="0" smtClean="0"/>
              <a:t>-ის დანერგვის სამუშაო გეგმა შემუშავებულია</a:t>
            </a:r>
          </a:p>
          <a:p>
            <a:pPr lvl="0"/>
            <a:r>
              <a:rPr lang="en-US" dirty="0"/>
              <a:t>DRG</a:t>
            </a:r>
            <a:r>
              <a:rPr lang="ka-GE" dirty="0" smtClean="0"/>
              <a:t>-ის პროგრამული უზრუნველყოფა შეძენილია</a:t>
            </a:r>
            <a:endParaRPr lang="en-US" dirty="0" smtClean="0"/>
          </a:p>
          <a:p>
            <a:pPr lvl="0"/>
            <a:r>
              <a:rPr lang="en-US" dirty="0" smtClean="0"/>
              <a:t>DRG</a:t>
            </a:r>
            <a:r>
              <a:rPr lang="ka-GE" dirty="0" smtClean="0"/>
              <a:t>-ის</a:t>
            </a:r>
            <a:r>
              <a:rPr lang="en-US" dirty="0" smtClean="0"/>
              <a:t> </a:t>
            </a:r>
            <a:r>
              <a:rPr lang="ka-GE" dirty="0"/>
              <a:t>დაჯგუფების პროგრამული უზრუნველყოფის </a:t>
            </a:r>
            <a:r>
              <a:rPr lang="ka-GE" dirty="0" smtClean="0"/>
              <a:t>ინტეგრირებულია</a:t>
            </a:r>
            <a:r>
              <a:rPr lang="en-US" dirty="0" smtClean="0"/>
              <a:t> SSA-</a:t>
            </a:r>
            <a:r>
              <a:rPr lang="ka-GE" dirty="0" smtClean="0"/>
              <a:t>ის</a:t>
            </a:r>
            <a:r>
              <a:rPr lang="en-US" dirty="0" smtClean="0"/>
              <a:t> </a:t>
            </a:r>
            <a:r>
              <a:rPr lang="ka-GE" dirty="0" smtClean="0"/>
              <a:t>ელექტრონული </a:t>
            </a:r>
            <a:r>
              <a:rPr lang="ka-GE" dirty="0"/>
              <a:t>ჯანდაცვის </a:t>
            </a:r>
            <a:r>
              <a:rPr lang="en-US" dirty="0" err="1" smtClean="0"/>
              <a:t>სისტემაში</a:t>
            </a:r>
            <a:endParaRPr lang="ka-GE" dirty="0" smtClean="0"/>
          </a:p>
          <a:p>
            <a:pPr lvl="0"/>
            <a:r>
              <a:rPr lang="en-US" dirty="0"/>
              <a:t>DRG</a:t>
            </a:r>
            <a:r>
              <a:rPr lang="ka-GE" dirty="0" smtClean="0"/>
              <a:t>-ის პილოტირების გეგმა შემუშავებულია</a:t>
            </a:r>
          </a:p>
          <a:p>
            <a:pPr lvl="0"/>
            <a:r>
              <a:rPr lang="en-US" dirty="0"/>
              <a:t>DRG</a:t>
            </a:r>
            <a:r>
              <a:rPr lang="ka-GE" dirty="0" smtClean="0"/>
              <a:t>-ის საკომუნიკაციო გეგმა შემუშავებულია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307285" y="2510246"/>
            <a:ext cx="7774782" cy="1318259"/>
          </a:xfrm>
        </p:spPr>
        <p:txBody>
          <a:bodyPr/>
          <a:lstStyle/>
          <a:p>
            <a:r>
              <a:rPr lang="ka-GE" dirty="0" smtClean="0"/>
              <a:t>მომავლის გეგმები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92986" y="3877491"/>
            <a:ext cx="7774782" cy="5895341"/>
          </a:xfrm>
        </p:spPr>
        <p:txBody>
          <a:bodyPr>
            <a:normAutofit fontScale="70000" lnSpcReduction="20000"/>
          </a:bodyPr>
          <a:lstStyle/>
          <a:p>
            <a:r>
              <a:rPr lang="ka-GE" dirty="0" smtClean="0"/>
              <a:t>ივლისი-დეკემბერი - </a:t>
            </a:r>
            <a:r>
              <a:rPr lang="en-US" dirty="0" smtClean="0"/>
              <a:t>DRG</a:t>
            </a:r>
            <a:r>
              <a:rPr lang="ka-GE" dirty="0"/>
              <a:t>-ის</a:t>
            </a:r>
            <a:r>
              <a:rPr lang="en-US" dirty="0"/>
              <a:t> </a:t>
            </a:r>
            <a:r>
              <a:rPr lang="ka-GE" dirty="0" smtClean="0"/>
              <a:t>დანერგვის პილოტირება შერჩეულ კლინიკებში </a:t>
            </a:r>
          </a:p>
          <a:p>
            <a:r>
              <a:rPr lang="ka-GE" dirty="0"/>
              <a:t>მაისი-დეკემბერი </a:t>
            </a:r>
            <a:r>
              <a:rPr lang="ka-GE" dirty="0" smtClean="0"/>
              <a:t>- კლინიკური </a:t>
            </a:r>
            <a:r>
              <a:rPr lang="ka-GE" dirty="0"/>
              <a:t>კოდირების სახელმძღვანელოს შექმნა </a:t>
            </a:r>
          </a:p>
          <a:p>
            <a:r>
              <a:rPr lang="ka-GE" dirty="0" smtClean="0"/>
              <a:t>მაისი-დეკემბერი - მონაცემთა ხარისხის ინსტრუმენტების ელექტონულ სისტემაში ინეტგრაცია</a:t>
            </a:r>
          </a:p>
          <a:p>
            <a:r>
              <a:rPr lang="ka-GE" dirty="0"/>
              <a:t>2020 - </a:t>
            </a:r>
            <a:r>
              <a:rPr lang="en-US" dirty="0"/>
              <a:t>DRG-</a:t>
            </a:r>
            <a:r>
              <a:rPr lang="en-US" dirty="0" err="1"/>
              <a:t>ის</a:t>
            </a:r>
            <a:r>
              <a:rPr lang="en-US" dirty="0"/>
              <a:t> "</a:t>
            </a:r>
            <a:r>
              <a:rPr lang="en-US" dirty="0" err="1"/>
              <a:t>ვირტუალური</a:t>
            </a:r>
            <a:r>
              <a:rPr lang="en-US" dirty="0"/>
              <a:t> </a:t>
            </a:r>
            <a:r>
              <a:rPr lang="en-US" dirty="0" err="1"/>
              <a:t>დანერგვა</a:t>
            </a:r>
            <a:r>
              <a:rPr lang="en-US" dirty="0"/>
              <a:t>" </a:t>
            </a:r>
            <a:r>
              <a:rPr lang="en-US" dirty="0" err="1"/>
              <a:t>ყველა</a:t>
            </a:r>
            <a:r>
              <a:rPr lang="en-US" dirty="0"/>
              <a:t> </a:t>
            </a:r>
            <a:r>
              <a:rPr lang="en-US" dirty="0" err="1"/>
              <a:t>კლინიკაში</a:t>
            </a:r>
            <a:endParaRPr lang="en-US" dirty="0"/>
          </a:p>
          <a:p>
            <a:pPr lvl="0"/>
            <a:r>
              <a:rPr lang="ka-GE" dirty="0" smtClean="0"/>
              <a:t>2020 </a:t>
            </a:r>
            <a:r>
              <a:rPr lang="en-US" dirty="0" smtClean="0"/>
              <a:t>DRG</a:t>
            </a:r>
            <a:r>
              <a:rPr lang="ka-GE" dirty="0"/>
              <a:t>-ის ჯგუფების </a:t>
            </a:r>
            <a:r>
              <a:rPr lang="en-US" dirty="0" err="1"/>
              <a:t>განფასებისა</a:t>
            </a:r>
            <a:r>
              <a:rPr lang="en-US" dirty="0"/>
              <a:t>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/>
              <a:t>ანაზღაურების</a:t>
            </a:r>
            <a:r>
              <a:rPr lang="en-US" dirty="0"/>
              <a:t> </a:t>
            </a:r>
            <a:r>
              <a:rPr lang="en-US" dirty="0" err="1"/>
              <a:t>პოლიტიკის</a:t>
            </a:r>
            <a:r>
              <a:rPr lang="en-US" dirty="0"/>
              <a:t> </a:t>
            </a:r>
            <a:r>
              <a:rPr lang="en-US" dirty="0" err="1"/>
              <a:t>შემუშავება</a:t>
            </a:r>
            <a:r>
              <a:rPr lang="en-US" dirty="0"/>
              <a:t> </a:t>
            </a:r>
          </a:p>
          <a:p>
            <a:r>
              <a:rPr lang="ka-GE" dirty="0" smtClean="0"/>
              <a:t>2021 - </a:t>
            </a:r>
            <a:r>
              <a:rPr lang="en-US" dirty="0" smtClean="0"/>
              <a:t>DRG</a:t>
            </a:r>
            <a:r>
              <a:rPr lang="ka-GE" dirty="0"/>
              <a:t>-ის </a:t>
            </a:r>
            <a:r>
              <a:rPr lang="en-US" dirty="0" err="1"/>
              <a:t>შეწონილი</a:t>
            </a:r>
            <a:r>
              <a:rPr lang="en-US" dirty="0"/>
              <a:t> </a:t>
            </a:r>
            <a:r>
              <a:rPr lang="en-US" dirty="0" err="1"/>
              <a:t>ფასები</a:t>
            </a:r>
            <a:r>
              <a:rPr lang="ka-GE" dirty="0"/>
              <a:t>ს </a:t>
            </a:r>
            <a:r>
              <a:rPr lang="en-US" dirty="0" err="1"/>
              <a:t>და</a:t>
            </a:r>
            <a:r>
              <a:rPr lang="en-US" dirty="0"/>
              <a:t> </a:t>
            </a:r>
            <a:r>
              <a:rPr lang="en-US" dirty="0" err="1" smtClean="0"/>
              <a:t>ანაზღაურების</a:t>
            </a:r>
            <a:r>
              <a:rPr lang="en-US" dirty="0" smtClean="0"/>
              <a:t> </a:t>
            </a:r>
            <a:r>
              <a:rPr lang="en-US" dirty="0" err="1"/>
              <a:t>წესები</a:t>
            </a:r>
            <a:r>
              <a:rPr lang="ka-GE" dirty="0"/>
              <a:t>ს პილოტირება </a:t>
            </a:r>
            <a:endParaRPr lang="ka-GE" dirty="0" smtClean="0"/>
          </a:p>
        </p:txBody>
      </p:sp>
      <p:pic>
        <p:nvPicPr>
          <p:cNvPr id="7" name="Picture 2" descr="D:\Users\kgoginashvili\Downloads\g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30" r="66429" b="82063"/>
          <a:stretch/>
        </p:blipFill>
        <p:spPr bwMode="auto">
          <a:xfrm>
            <a:off x="0" y="8164"/>
            <a:ext cx="2302329" cy="473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D:\Users\kgoginashvili\Downloads\g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366" r="35000" b="67777"/>
          <a:stretch/>
        </p:blipFill>
        <p:spPr bwMode="auto">
          <a:xfrm>
            <a:off x="13830300" y="8164"/>
            <a:ext cx="4457700" cy="661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101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ფსიქიკური ჯანმრთელობის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 smtClean="0"/>
              <a:t>1995 წლიდან მოქმედებს ფსიქიკური ჯანმრთელობის პროგრამა</a:t>
            </a:r>
          </a:p>
          <a:p>
            <a:r>
              <a:rPr lang="ka-GE" dirty="0" smtClean="0"/>
              <a:t>პროგრამის ბიუჯეტი 2018-2018 წლებში გაიზარდა 8 მლნ ლარით (2017 – 16 მლნ, 2019 – 24 მლნ)</a:t>
            </a:r>
          </a:p>
          <a:p>
            <a:r>
              <a:rPr lang="ka-GE" dirty="0" smtClean="0"/>
              <a:t>მთავარი პრიორიტეტი: საცხოვრისის ტიპის სერვისების განვითარება</a:t>
            </a:r>
          </a:p>
          <a:p>
            <a:pPr lvl="1"/>
            <a:r>
              <a:rPr lang="ka-GE" dirty="0" smtClean="0"/>
              <a:t>აღმოსავლეთ საქართველოს </a:t>
            </a:r>
            <a:r>
              <a:rPr lang="ka-GE" dirty="0" smtClean="0"/>
              <a:t>ფსიქიატრიული </a:t>
            </a:r>
            <a:r>
              <a:rPr lang="ka-GE" dirty="0" smtClean="0"/>
              <a:t>ჯანმრთელობის ცენტრის </a:t>
            </a:r>
            <a:r>
              <a:rPr lang="ka-GE" dirty="0" smtClean="0"/>
              <a:t>ბედიანის</a:t>
            </a:r>
          </a:p>
          <a:p>
            <a:pPr lvl="1"/>
            <a:r>
              <a:rPr lang="ka-GE" smtClean="0"/>
              <a:t>რურთავი</a:t>
            </a:r>
            <a:endParaRPr lang="ka-G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99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უსაფრთხო სისხლთან დაკავშირებული მარეგულირებელი გარემოს გაუმჯობესება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a-GE" dirty="0"/>
              <a:t>2019  წლის მე-4 </a:t>
            </a:r>
            <a:r>
              <a:rPr lang="ka-GE" dirty="0" smtClean="0"/>
              <a:t>კვარტალი - სისხლის </a:t>
            </a:r>
            <a:r>
              <a:rPr lang="ka-GE" dirty="0"/>
              <a:t>ტრანსფუზიის სამსახურის ეროვნული სტანდარტების </a:t>
            </a:r>
            <a:r>
              <a:rPr lang="ka-GE" dirty="0" smtClean="0"/>
              <a:t>შემუშავება -</a:t>
            </a:r>
          </a:p>
          <a:p>
            <a:pPr lvl="0"/>
            <a:r>
              <a:rPr lang="ka-GE" dirty="0"/>
              <a:t>2019  წლის მე-4 </a:t>
            </a:r>
            <a:r>
              <a:rPr lang="ka-GE" dirty="0" smtClean="0"/>
              <a:t>კვარტალი - სისხლის </a:t>
            </a:r>
            <a:r>
              <a:rPr lang="ka-GE" dirty="0"/>
              <a:t>დაწესებულებების ლიცენზირების კრიტერიუმების </a:t>
            </a:r>
            <a:r>
              <a:rPr lang="ka-GE" dirty="0" smtClean="0"/>
              <a:t>შემუშავება</a:t>
            </a:r>
          </a:p>
          <a:p>
            <a:r>
              <a:rPr lang="ka-GE" dirty="0"/>
              <a:t>2020  წლის მე-2 </a:t>
            </a:r>
            <a:r>
              <a:rPr lang="ka-GE" dirty="0" smtClean="0"/>
              <a:t>კვარტალი სისხლის </a:t>
            </a:r>
            <a:r>
              <a:rPr lang="ka-GE" dirty="0"/>
              <a:t>ფასიანი დონაციის </a:t>
            </a:r>
            <a:r>
              <a:rPr lang="ka-GE" dirty="0" smtClean="0"/>
              <a:t>აკრძალვისათვის საკანონმდებლო </a:t>
            </a:r>
            <a:r>
              <a:rPr lang="ka-GE" dirty="0"/>
              <a:t>ინიციატივის მომზადება </a:t>
            </a:r>
            <a:endParaRPr lang="ka-GE" dirty="0" smtClean="0"/>
          </a:p>
          <a:p>
            <a:pPr lvl="1"/>
            <a:r>
              <a:rPr lang="ka-GE" dirty="0" smtClean="0"/>
              <a:t>უსაფრთხო </a:t>
            </a:r>
            <a:r>
              <a:rPr lang="ka-GE" dirty="0"/>
              <a:t>სისხლის რეფორმის სამუშაო ჯგუფის ფორმირება</a:t>
            </a:r>
          </a:p>
          <a:p>
            <a:pPr lvl="1"/>
            <a:r>
              <a:rPr lang="en-US" dirty="0"/>
              <a:t>TAEX-</a:t>
            </a:r>
            <a:r>
              <a:rPr lang="ka-GE" dirty="0"/>
              <a:t>ის ექსპერთა მისიის რეკომენდაციების </a:t>
            </a:r>
            <a:r>
              <a:rPr lang="ka-GE" dirty="0" smtClean="0"/>
              <a:t>გაცნობა</a:t>
            </a:r>
          </a:p>
          <a:p>
            <a:pPr lvl="1"/>
            <a:r>
              <a:rPr lang="ka-GE" dirty="0" smtClean="0"/>
              <a:t>ევროდირექტივების გაცნობა და ადაპტირება (</a:t>
            </a:r>
            <a:r>
              <a:rPr lang="en-US" dirty="0" smtClean="0"/>
              <a:t>2002/98/EC</a:t>
            </a:r>
            <a:r>
              <a:rPr lang="ka-GE" dirty="0" smtClean="0"/>
              <a:t>; </a:t>
            </a:r>
            <a:r>
              <a:rPr lang="en-US" dirty="0" smtClean="0"/>
              <a:t>2004/33/EC</a:t>
            </a:r>
            <a:r>
              <a:rPr lang="ka-GE" dirty="0" smtClean="0"/>
              <a:t>; </a:t>
            </a:r>
            <a:r>
              <a:rPr lang="en-US" dirty="0" smtClean="0"/>
              <a:t>2005/6</a:t>
            </a:r>
            <a:r>
              <a:rPr lang="ka-GE" dirty="0" smtClean="0"/>
              <a:t>1</a:t>
            </a:r>
            <a:r>
              <a:rPr lang="en-US" dirty="0" smtClean="0"/>
              <a:t>/EC</a:t>
            </a:r>
            <a:r>
              <a:rPr lang="ka-GE" dirty="0" smtClean="0"/>
              <a:t>; </a:t>
            </a:r>
            <a:r>
              <a:rPr lang="en-US" dirty="0" smtClean="0"/>
              <a:t>2005/62/EC</a:t>
            </a:r>
            <a:r>
              <a:rPr lang="ka-GE" dirty="0" smtClean="0"/>
              <a:t>)</a:t>
            </a:r>
          </a:p>
          <a:p>
            <a:pPr lvl="1"/>
            <a:r>
              <a:rPr lang="ka-GE" dirty="0" smtClean="0"/>
              <a:t>დეკემებრი - პარლამენტისთვის წარდგენა</a:t>
            </a:r>
            <a:endParaRPr lang="ka-G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14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173</TotalTime>
  <Words>300</Words>
  <Application>Microsoft Office PowerPoint</Application>
  <PresentationFormat>Custom</PresentationFormat>
  <Paragraphs>44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სტრატეგიული შესყიდვების სისტემის დანერგვის სტრატეგია 2019-2021</vt:lpstr>
      <vt:lpstr>დიაგნოზთან შეჭიდული ჯგუფები (RDG)</vt:lpstr>
      <vt:lpstr>ფსიქიკური ჯანმრთელობის  </vt:lpstr>
      <vt:lpstr>უსაფრთხო სისხლთან დაკავშირებული მარეგულირებელი გარემოს გაუმჯობესება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სტრატეგიული შესყიდვების სტრატეგიის ლოგიკური ჩარჩო პერიოდი: 2019-2021</dc:title>
  <dc:creator>Tamar Gabunia</dc:creator>
  <cp:lastModifiedBy>Ketevan Goginashvili</cp:lastModifiedBy>
  <cp:revision>27</cp:revision>
  <dcterms:created xsi:type="dcterms:W3CDTF">2019-05-29T14:56:46Z</dcterms:created>
  <dcterms:modified xsi:type="dcterms:W3CDTF">2019-06-20T17:00:08Z</dcterms:modified>
</cp:coreProperties>
</file>